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57" r:id="rId3"/>
    <p:sldId id="267" r:id="rId4"/>
    <p:sldId id="260" r:id="rId5"/>
    <p:sldId id="270" r:id="rId6"/>
    <p:sldId id="262" r:id="rId7"/>
    <p:sldId id="261" r:id="rId8"/>
    <p:sldId id="264" r:id="rId9"/>
    <p:sldId id="268" r:id="rId10"/>
    <p:sldId id="265" r:id="rId11"/>
    <p:sldId id="271" r:id="rId12"/>
    <p:sldId id="266" r:id="rId13"/>
    <p:sldId id="269" r:id="rId14"/>
    <p:sldId id="263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82881"/>
  </p:normalViewPr>
  <p:slideViewPr>
    <p:cSldViewPr snapToGrid="0">
      <p:cViewPr>
        <p:scale>
          <a:sx n="104" d="100"/>
          <a:sy n="104" d="100"/>
        </p:scale>
        <p:origin x="9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1B72-EECB-084C-A7DF-AB057C162BD6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B589C-3A4D-5342-A048-EBDA25795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2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Look for </a:t>
            </a:r>
            <a:r>
              <a:rPr lang="en-US" b="1" dirty="0"/>
              <a:t>vertical shear</a:t>
            </a:r>
            <a:r>
              <a:rPr lang="en-US" dirty="0"/>
              <a:t> and signs of </a:t>
            </a:r>
            <a:r>
              <a:rPr lang="en-US" b="1" dirty="0"/>
              <a:t>convergence/divergence</a:t>
            </a:r>
            <a:r>
              <a:rPr lang="en-US" dirty="0"/>
              <a:t> across the front.</a:t>
            </a:r>
          </a:p>
          <a:p>
            <a:r>
              <a:rPr lang="en-US" dirty="0"/>
              <a:t>Check if surface currents deviate from </a:t>
            </a:r>
            <a:r>
              <a:rPr lang="en-US" dirty="0" err="1"/>
              <a:t>geostrophy</a:t>
            </a:r>
            <a:r>
              <a:rPr lang="en-US" dirty="0"/>
              <a:t> → that’s your ageostrophic piece.</a:t>
            </a:r>
          </a:p>
          <a:p>
            <a:endParaRPr lang="en-US" dirty="0"/>
          </a:p>
          <a:p>
            <a:r>
              <a:rPr lang="en-US" dirty="0"/>
              <a:t>Surface geostrophic currents vs observed</a:t>
            </a:r>
          </a:p>
          <a:p>
            <a:r>
              <a:rPr lang="en-US" dirty="0"/>
              <a:t>Ekman pumping velocities from winds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B589C-3A4D-5342-A048-EBDA257952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910D-9081-08C5-DE44-6BCF837B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3913F-DDCE-6E78-8038-63D85F2F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D95-4EA7-924F-BBB1-9C5F2E4C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2FCB-A326-451E-4A49-7929DD0E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ED92-F033-E331-F0D5-8FCBA1E3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2DF6-107C-6982-2D41-272E9BA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F3D7-89ED-C6CE-5827-64B11CB66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4E79-3FB6-F393-0DFA-CEF38A83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B1C6-8053-31A2-1BC0-63018CEB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CA3A4-6890-5419-3FC9-55761906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0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CA6B9-710A-8177-AD7F-4E91CEED5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E7C21-4822-9DE0-60A2-7A299AE70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5A96-F43B-EF2E-B2E2-89FB8E93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7F2F9-BBB9-B31F-76A3-5CDA580E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EF277-9642-51B8-F91B-3750753A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2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9D07-3D6C-DB9E-5DA2-C1A9C67E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F6F6B-E665-DFD7-978B-EA4541F5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02D3-1F42-565C-EE82-FF155987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0351-F831-75FD-76BA-EC4E4946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8FB0-0352-0CB6-99E9-D370A03B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2473-F7F0-C186-7CF9-2BB58964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A0277-B8FA-D445-5B85-8F619D93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5AD7-8078-D95A-5C79-F0F28434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1784-3ECE-ED94-7F73-88C3580C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07937-7929-3CC0-04CE-C24850E4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4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6404-00B8-FD42-08E8-293C3EB8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7735-4DC5-8F15-E6C1-BA3A71FBF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AE6D6-A814-7A61-95FA-1A1025F94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CCF0A-74DD-3F02-32F7-EC7ED542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38D66-0F34-2D8D-35A0-316CD150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66EC0-6DC8-8DD6-5B02-0B69F1FB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0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560-6325-6B97-A99F-F31449F7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EBDED-09FD-2C05-A1E5-AB7385F25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A6031-40B2-A9D7-B767-DEBDB402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41C48-4154-A09D-5860-43D6F195A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46EF-E091-64F0-22BA-A5CB139D4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191DB-93B3-0BEC-6ABC-5B914E05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17A7C-90C0-FF49-D6D0-C5BDAB28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17D23-DAAB-C333-BDDD-85474D2B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B1A9-3769-A110-3953-5CDB08E1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1B913-2760-5C42-8536-2E966DBA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19FF2-F943-DFB2-2504-2401A4D9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90505-C4EA-07FF-877C-4FC14E87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6581A-2419-0015-1989-D69D3B70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52159-A061-BC19-8A2F-C1DE54CD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41D8A-3B7D-AD41-F292-3414B904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D8AD-D6AC-BEC1-B149-287D95A0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C326-1918-6BF0-3E3F-F535B7E9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1CFA7-131B-14BE-1247-512D80AF8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372AC-CD2F-485F-169E-430EEA52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1308-6810-4CB5-88D2-DE4B2DF6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75DB-1F28-76F8-7C36-95B6BFB6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2F59-B59C-43F4-A792-332FC805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CC5E79-783E-DB96-7E46-057D3BBCF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D0ACC-DDF7-E5AF-851E-E32325BA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5EE8D-A516-3DE6-E318-58C37CAC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DA813-03B1-3864-2814-CE6B0704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B4DD1-2D0C-C2D3-F878-C730A98D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4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C0748-9509-E8B6-F201-DFF4AB0A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56CE2-FBAE-6EA4-DF45-CA9CCB12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641A-1569-2E5A-4BB4-692F1DB15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C9022-B333-3B40-884F-537D65A2D8A7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5A77E-CA15-2362-5FFB-DF3414E2B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6CA61-EBC1-65E1-7D25-A1F23226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64675-AA85-CD4F-8645-E2631182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4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0BD6-478D-5D1D-F662-D51CFC3E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1342-720C-60C6-9E72-83EB8677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July 25-26 three drones crossed abrupt front on leading edge ~4hr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233815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E4E4-87E8-DB47-D5A3-CC0C38098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map&#10;&#10;AI-generated content may be incorrect.">
            <a:extLst>
              <a:ext uri="{FF2B5EF4-FFF2-40B4-BE49-F238E27FC236}">
                <a16:creationId xmlns:a16="http://schemas.microsoft.com/office/drawing/2014/main" id="{E9CA87D8-82BC-8571-3626-7419EA8F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19" y="2584775"/>
            <a:ext cx="3249081" cy="2338124"/>
          </a:xfrm>
          <a:prstGeom prst="rect">
            <a:avLst/>
          </a:prstGeom>
        </p:spPr>
      </p:pic>
      <p:pic>
        <p:nvPicPr>
          <p:cNvPr id="7" name="Picture 6" descr="A map of the eastern coast&#10;&#10;AI-generated content may be incorrect.">
            <a:extLst>
              <a:ext uri="{FF2B5EF4-FFF2-40B4-BE49-F238E27FC236}">
                <a16:creationId xmlns:a16="http://schemas.microsoft.com/office/drawing/2014/main" id="{275DA49F-5464-C643-142B-0883A77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" y="2563079"/>
            <a:ext cx="3662794" cy="2522886"/>
          </a:xfrm>
          <a:prstGeom prst="rect">
            <a:avLst/>
          </a:prstGeom>
        </p:spPr>
      </p:pic>
      <p:pic>
        <p:nvPicPr>
          <p:cNvPr id="4" name="Picture 3" descr="A close-up of a colorful sky&#10;&#10;AI-generated content may be incorrect.">
            <a:extLst>
              <a:ext uri="{FF2B5EF4-FFF2-40B4-BE49-F238E27FC236}">
                <a16:creationId xmlns:a16="http://schemas.microsoft.com/office/drawing/2014/main" id="{F501874E-C9D5-23A9-B130-BC18894E2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29" y="14071"/>
            <a:ext cx="7772400" cy="2634711"/>
          </a:xfrm>
          <a:prstGeom prst="rect">
            <a:avLst/>
          </a:prstGeom>
        </p:spPr>
      </p:pic>
      <p:pic>
        <p:nvPicPr>
          <p:cNvPr id="3" name="Picture 2" descr="A close-up of a map&#10;&#10;AI-generated content may be incorrect.">
            <a:extLst>
              <a:ext uri="{FF2B5EF4-FFF2-40B4-BE49-F238E27FC236}">
                <a16:creationId xmlns:a16="http://schemas.microsoft.com/office/drawing/2014/main" id="{4CB0294A-C4E2-9609-0A32-F96FF4797E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283" b="36497"/>
          <a:stretch/>
        </p:blipFill>
        <p:spPr>
          <a:xfrm>
            <a:off x="7550621" y="263842"/>
            <a:ext cx="931143" cy="2252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F7BB40-3F2A-EA8A-C9EF-F52AAF0E1954}"/>
              </a:ext>
            </a:extLst>
          </p:cNvPr>
          <p:cNvSpPr txBox="1"/>
          <p:nvPr/>
        </p:nvSpPr>
        <p:spPr>
          <a:xfrm>
            <a:off x="9528464" y="130216"/>
            <a:ext cx="258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Sep 19</a:t>
            </a:r>
            <a:r>
              <a:rPr lang="en-US" sz="3200" baseline="30000" dirty="0"/>
              <a:t>th</a:t>
            </a:r>
            <a:r>
              <a:rPr lang="en-US" sz="3200" dirty="0"/>
              <a:t> 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DBDA2-EE74-6B86-F08A-5BEDF3FF05F7}"/>
              </a:ext>
            </a:extLst>
          </p:cNvPr>
          <p:cNvSpPr txBox="1"/>
          <p:nvPr/>
        </p:nvSpPr>
        <p:spPr>
          <a:xfrm>
            <a:off x="8181349" y="2584775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B9EFF-BFEB-9FAC-168C-847EE9E414E5}"/>
              </a:ext>
            </a:extLst>
          </p:cNvPr>
          <p:cNvSpPr txBox="1"/>
          <p:nvPr/>
        </p:nvSpPr>
        <p:spPr>
          <a:xfrm>
            <a:off x="7173430" y="2599492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F8DF1-6C88-C52A-41D0-4D43890D0DE7}"/>
              </a:ext>
            </a:extLst>
          </p:cNvPr>
          <p:cNvSpPr txBox="1"/>
          <p:nvPr/>
        </p:nvSpPr>
        <p:spPr>
          <a:xfrm>
            <a:off x="10760145" y="256307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3462E-A4B1-F710-F48E-6978056743B1}"/>
              </a:ext>
            </a:extLst>
          </p:cNvPr>
          <p:cNvSpPr txBox="1"/>
          <p:nvPr/>
        </p:nvSpPr>
        <p:spPr>
          <a:xfrm>
            <a:off x="9752226" y="2577796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8F5965-F325-2422-885B-8B22818E4983}"/>
              </a:ext>
            </a:extLst>
          </p:cNvPr>
          <p:cNvCxnSpPr>
            <a:cxnSpLocks/>
          </p:cNvCxnSpPr>
          <p:nvPr/>
        </p:nvCxnSpPr>
        <p:spPr>
          <a:xfrm flipH="1" flipV="1">
            <a:off x="2018022" y="3573279"/>
            <a:ext cx="560547" cy="177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C00B84-7158-A48D-4028-F77A3420BA05}"/>
              </a:ext>
            </a:extLst>
          </p:cNvPr>
          <p:cNvCxnSpPr>
            <a:cxnSpLocks/>
          </p:cNvCxnSpPr>
          <p:nvPr/>
        </p:nvCxnSpPr>
        <p:spPr>
          <a:xfrm flipH="1" flipV="1">
            <a:off x="1512681" y="3703126"/>
            <a:ext cx="294224" cy="47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105B9B-588E-BF15-DEF1-414BE981DF5F}"/>
                  </a:ext>
                </a:extLst>
              </p:cNvPr>
              <p:cNvSpPr txBox="1"/>
              <p:nvPr/>
            </p:nvSpPr>
            <p:spPr>
              <a:xfrm>
                <a:off x="3665409" y="5324050"/>
                <a:ext cx="25535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SD1066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=1.44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105B9B-588E-BF15-DEF1-414BE981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409" y="5324050"/>
                <a:ext cx="2553551" cy="923330"/>
              </a:xfrm>
              <a:prstGeom prst="rect">
                <a:avLst/>
              </a:prstGeom>
              <a:blipFill>
                <a:blip r:embed="rId6"/>
                <a:stretch>
                  <a:fillRect l="-1980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956815E5-160E-1810-202D-F2534DDB2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8" y="5025566"/>
            <a:ext cx="2800927" cy="17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1B9254A0-DA2F-EC2E-43DD-9A117206C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2934779"/>
            <a:ext cx="5613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2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DCD2D91B-0774-B5DB-C6E5-A6607DEF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08" y="1219492"/>
            <a:ext cx="7772400" cy="44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84AD9-413B-B500-960A-00B74B83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-up of a map&#10;&#10;AI-generated content may be incorrect.">
            <a:extLst>
              <a:ext uri="{FF2B5EF4-FFF2-40B4-BE49-F238E27FC236}">
                <a16:creationId xmlns:a16="http://schemas.microsoft.com/office/drawing/2014/main" id="{94E4F4DA-7C20-59E3-C203-6F5AAE01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42" y="2563079"/>
            <a:ext cx="3409009" cy="2407178"/>
          </a:xfrm>
          <a:prstGeom prst="rect">
            <a:avLst/>
          </a:prstGeom>
        </p:spPr>
      </p:pic>
      <p:pic>
        <p:nvPicPr>
          <p:cNvPr id="20" name="Picture 19" descr="A close-up of a map&#10;&#10;AI-generated content may be incorrect.">
            <a:extLst>
              <a:ext uri="{FF2B5EF4-FFF2-40B4-BE49-F238E27FC236}">
                <a16:creationId xmlns:a16="http://schemas.microsoft.com/office/drawing/2014/main" id="{72B197F5-26D5-6DC8-71F8-79E33288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" y="2546192"/>
            <a:ext cx="3662794" cy="2407177"/>
          </a:xfrm>
          <a:prstGeom prst="rect">
            <a:avLst/>
          </a:prstGeom>
        </p:spPr>
      </p:pic>
      <p:pic>
        <p:nvPicPr>
          <p:cNvPr id="15" name="Picture 14" descr="A close-up of a red and blue sky&#10;&#10;AI-generated content may be incorrect.">
            <a:extLst>
              <a:ext uri="{FF2B5EF4-FFF2-40B4-BE49-F238E27FC236}">
                <a16:creationId xmlns:a16="http://schemas.microsoft.com/office/drawing/2014/main" id="{06B0D254-026B-5814-9EBB-B17117E9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53"/>
            <a:ext cx="7772400" cy="2506760"/>
          </a:xfrm>
          <a:prstGeom prst="rect">
            <a:avLst/>
          </a:prstGeom>
        </p:spPr>
      </p:pic>
      <p:pic>
        <p:nvPicPr>
          <p:cNvPr id="3" name="Picture 2" descr="A close-up of a map&#10;&#10;AI-generated content may be incorrect.">
            <a:extLst>
              <a:ext uri="{FF2B5EF4-FFF2-40B4-BE49-F238E27FC236}">
                <a16:creationId xmlns:a16="http://schemas.microsoft.com/office/drawing/2014/main" id="{69C5DD49-6049-A932-0A6F-E465BAD3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283" b="36497"/>
          <a:stretch/>
        </p:blipFill>
        <p:spPr>
          <a:xfrm>
            <a:off x="7550621" y="263842"/>
            <a:ext cx="931143" cy="2252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CD88EB-0FA6-6385-CE4E-F0845956B16A}"/>
              </a:ext>
            </a:extLst>
          </p:cNvPr>
          <p:cNvSpPr txBox="1"/>
          <p:nvPr/>
        </p:nvSpPr>
        <p:spPr>
          <a:xfrm>
            <a:off x="9528464" y="130216"/>
            <a:ext cx="258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Sep 21</a:t>
            </a:r>
            <a:r>
              <a:rPr lang="en-US" sz="3200" baseline="30000" dirty="0"/>
              <a:t>th</a:t>
            </a:r>
            <a:r>
              <a:rPr lang="en-US" sz="3200" dirty="0"/>
              <a:t> 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DB8EB-1E50-565B-1F8E-8EC9E9413318}"/>
              </a:ext>
            </a:extLst>
          </p:cNvPr>
          <p:cNvSpPr txBox="1"/>
          <p:nvPr/>
        </p:nvSpPr>
        <p:spPr>
          <a:xfrm>
            <a:off x="8181349" y="2584775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64BB5-48ED-1941-E67C-E11DD0ADC326}"/>
              </a:ext>
            </a:extLst>
          </p:cNvPr>
          <p:cNvSpPr txBox="1"/>
          <p:nvPr/>
        </p:nvSpPr>
        <p:spPr>
          <a:xfrm>
            <a:off x="7173430" y="2599492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2D46A-396D-6AC0-42C5-6EE36930E4E5}"/>
              </a:ext>
            </a:extLst>
          </p:cNvPr>
          <p:cNvSpPr txBox="1"/>
          <p:nvPr/>
        </p:nvSpPr>
        <p:spPr>
          <a:xfrm>
            <a:off x="10760145" y="256307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65276-9378-302D-8E2E-7862FA013EB0}"/>
              </a:ext>
            </a:extLst>
          </p:cNvPr>
          <p:cNvSpPr txBox="1"/>
          <p:nvPr/>
        </p:nvSpPr>
        <p:spPr>
          <a:xfrm>
            <a:off x="9752226" y="2577796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E32A6-DBA3-6D4E-DF13-F21C8D3AF4B6}"/>
              </a:ext>
            </a:extLst>
          </p:cNvPr>
          <p:cNvCxnSpPr>
            <a:cxnSpLocks/>
          </p:cNvCxnSpPr>
          <p:nvPr/>
        </p:nvCxnSpPr>
        <p:spPr>
          <a:xfrm flipH="1" flipV="1">
            <a:off x="2021154" y="2762462"/>
            <a:ext cx="510086" cy="291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4E5768-E772-7C98-A876-422100183B55}"/>
              </a:ext>
            </a:extLst>
          </p:cNvPr>
          <p:cNvCxnSpPr>
            <a:cxnSpLocks/>
          </p:cNvCxnSpPr>
          <p:nvPr/>
        </p:nvCxnSpPr>
        <p:spPr>
          <a:xfrm flipH="1" flipV="1">
            <a:off x="1508681" y="3053642"/>
            <a:ext cx="294224" cy="47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220056-80E6-7C87-6F3C-518C1DF93131}"/>
                  </a:ext>
                </a:extLst>
              </p:cNvPr>
              <p:cNvSpPr txBox="1"/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SD1068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SD1066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220056-80E6-7C87-6F3C-518C1DF93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blipFill>
                <a:blip r:embed="rId6"/>
                <a:stretch>
                  <a:fillRect l="-1980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52EAEEA1-32A3-5292-0091-51CEF8D0C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3001201"/>
            <a:ext cx="5715000" cy="1485900"/>
          </a:xfrm>
          <a:prstGeom prst="rect">
            <a:avLst/>
          </a:prstGeom>
        </p:spPr>
      </p:pic>
      <p:pic>
        <p:nvPicPr>
          <p:cNvPr id="8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72A896BE-EF93-5102-75A0-A61C0D8BA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758" y="4471967"/>
            <a:ext cx="5778500" cy="15367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617DBFC-7168-7929-E02E-C55982AD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7" y="5011583"/>
            <a:ext cx="3051232" cy="19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0E4A0A-F34C-A23A-CC0F-8218C7CD3187}"/>
              </a:ext>
            </a:extLst>
          </p:cNvPr>
          <p:cNvCxnSpPr>
            <a:cxnSpLocks/>
          </p:cNvCxnSpPr>
          <p:nvPr/>
        </p:nvCxnSpPr>
        <p:spPr>
          <a:xfrm flipH="1">
            <a:off x="2404162" y="3480662"/>
            <a:ext cx="284823" cy="243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913C43-0F2E-117B-EC90-A203AC9324CE}"/>
              </a:ext>
            </a:extLst>
          </p:cNvPr>
          <p:cNvCxnSpPr>
            <a:cxnSpLocks/>
          </p:cNvCxnSpPr>
          <p:nvPr/>
        </p:nvCxnSpPr>
        <p:spPr>
          <a:xfrm>
            <a:off x="1964463" y="3766668"/>
            <a:ext cx="311734" cy="160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06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4879651F-2D36-6EA6-CEF7-E12FE149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5454"/>
            <a:ext cx="5825119" cy="3350580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4E96E168-21F5-1C2A-F499-A4456E4F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6" y="1645454"/>
            <a:ext cx="5825118" cy="31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D6B700E-D4D3-3766-8E2D-DBAE46EA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1" y="303392"/>
            <a:ext cx="3499549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793BAD3-0EDB-D68D-CFFA-7235520B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14" y="303392"/>
            <a:ext cx="3520504" cy="18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BEB4720-9584-A987-C289-B4FAD16B2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5" y="2296236"/>
            <a:ext cx="348278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1178BD7-6F09-B165-B853-DF5A4699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20" y="4400130"/>
            <a:ext cx="3495358" cy="18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4A64D99C-0110-3EA2-FEF2-6837E86C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93" y="2296236"/>
            <a:ext cx="3482785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24171F9-7D54-1E5C-CD0F-6C16D51D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1" y="4289080"/>
            <a:ext cx="3461829" cy="18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67A3463B-CCBD-8416-2365-6C72244F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01" y="2296236"/>
            <a:ext cx="3499549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D083E637-4F65-6C4C-1AE9-0F82AC2C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00" y="4400129"/>
            <a:ext cx="3499549" cy="18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2A91-17E3-7BD9-D842-0B98963A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2028F-9633-1B0B-F2BA-F0822BA73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Compute horizontal density gradient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b="1" dirty="0"/>
              <a:t>Plot vertical sections of U, V, and density</a:t>
            </a:r>
            <a:r>
              <a:rPr lang="en-US" dirty="0"/>
              <a:t> across the front.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see signs of overturning or vertical motion in V?</a:t>
            </a:r>
          </a:p>
          <a:p>
            <a:pPr>
              <a:buNone/>
            </a:pPr>
            <a:r>
              <a:rPr lang="en-US" b="1" dirty="0"/>
              <a:t>Estimate cross-frontal ageostrophic velocity</a:t>
            </a:r>
            <a:r>
              <a:rPr lang="en-US" dirty="0"/>
              <a:t> (like in Pérez et al. 2010 or Cronin and Kessler):</a:t>
            </a:r>
          </a:p>
          <a:p>
            <a:pPr>
              <a:buNone/>
            </a:pPr>
            <a:r>
              <a:rPr lang="en-US" b="1" dirty="0"/>
              <a:t>Compare with expected Ekman secondary circulation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surface flow converging/diverging across the front?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there upwelling/downwelling on one side of the front?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7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E8ED-4122-F17F-984B-5E7671B3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D78C-9A73-D123-0F57-81005BE8B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"Do </a:t>
            </a:r>
            <a:r>
              <a:rPr lang="en-US" b="1" dirty="0" err="1"/>
              <a:t>submesoscale</a:t>
            </a:r>
            <a:r>
              <a:rPr lang="en-US" b="1" dirty="0"/>
              <a:t> fronts embedded within tropical instability waves support ageostrophic secondary circulations?"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"What role does frontal Ekman dynamics play in shaping vertical transport at </a:t>
            </a:r>
            <a:r>
              <a:rPr lang="en-US" b="1" dirty="0" err="1"/>
              <a:t>submesoscale</a:t>
            </a:r>
            <a:r>
              <a:rPr lang="en-US" b="1" dirty="0"/>
              <a:t> tropical ocean fronts?"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Abrupt fronts are accompanied by ageostrophic secondary circulation driven by frontal Ekman dynamics</a:t>
            </a:r>
          </a:p>
        </p:txBody>
      </p:sp>
    </p:spTree>
    <p:extLst>
      <p:ext uri="{BB962C8B-B14F-4D97-AF65-F5344CB8AC3E}">
        <p14:creationId xmlns:p14="http://schemas.microsoft.com/office/powerpoint/2010/main" val="185096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p&#10;&#10;AI-generated content may be incorrect.">
            <a:extLst>
              <a:ext uri="{FF2B5EF4-FFF2-40B4-BE49-F238E27FC236}">
                <a16:creationId xmlns:a16="http://schemas.microsoft.com/office/drawing/2014/main" id="{BBF6D59F-29FC-7221-4009-6C1DDC24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283" b="36497"/>
          <a:stretch/>
        </p:blipFill>
        <p:spPr>
          <a:xfrm>
            <a:off x="7550621" y="263842"/>
            <a:ext cx="931143" cy="2252143"/>
          </a:xfrm>
          <a:prstGeom prst="rect">
            <a:avLst/>
          </a:prstGeom>
        </p:spPr>
      </p:pic>
      <p:pic>
        <p:nvPicPr>
          <p:cNvPr id="4" name="Picture 3" descr="A close-up of a map&#10;&#10;AI-generated content may be incorrect.">
            <a:extLst>
              <a:ext uri="{FF2B5EF4-FFF2-40B4-BE49-F238E27FC236}">
                <a16:creationId xmlns:a16="http://schemas.microsoft.com/office/drawing/2014/main" id="{1610CDE7-BA8F-3736-BE74-44CCCE61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96" t="63565" r="50653"/>
          <a:stretch/>
        </p:blipFill>
        <p:spPr>
          <a:xfrm>
            <a:off x="0" y="2608147"/>
            <a:ext cx="3318468" cy="2487411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175C7E3C-7298-1B89-DDB0-736E38A4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4427958"/>
            <a:ext cx="5664200" cy="1498600"/>
          </a:xfrm>
          <a:prstGeom prst="rect">
            <a:avLst/>
          </a:prstGeom>
        </p:spPr>
      </p:pic>
      <p:pic>
        <p:nvPicPr>
          <p:cNvPr id="8" name="Picture 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E4ED0F37-8AA0-7C60-C55C-1385E65E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2784158"/>
            <a:ext cx="5626100" cy="1625600"/>
          </a:xfrm>
          <a:prstGeom prst="rect">
            <a:avLst/>
          </a:prstGeom>
        </p:spPr>
      </p:pic>
      <p:pic>
        <p:nvPicPr>
          <p:cNvPr id="9" name="Picture 8" descr="A close-up of a map&#10;&#10;AI-generated content may be incorrect.">
            <a:extLst>
              <a:ext uri="{FF2B5EF4-FFF2-40B4-BE49-F238E27FC236}">
                <a16:creationId xmlns:a16="http://schemas.microsoft.com/office/drawing/2014/main" id="{A62292C8-111C-B73F-B7A5-E012147C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349" t="63565" r="-1"/>
          <a:stretch/>
        </p:blipFill>
        <p:spPr>
          <a:xfrm>
            <a:off x="3586715" y="2608147"/>
            <a:ext cx="3318468" cy="2487411"/>
          </a:xfrm>
          <a:prstGeom prst="rect">
            <a:avLst/>
          </a:prstGeom>
        </p:spPr>
      </p:pic>
      <p:pic>
        <p:nvPicPr>
          <p:cNvPr id="15" name="Picture 14" descr="A close-up of a map&#10;&#10;AI-generated content may be incorrect.">
            <a:extLst>
              <a:ext uri="{FF2B5EF4-FFF2-40B4-BE49-F238E27FC236}">
                <a16:creationId xmlns:a16="http://schemas.microsoft.com/office/drawing/2014/main" id="{94200C88-4E6F-7634-9765-9A72A81D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94" r="18003" b="49315"/>
          <a:stretch/>
        </p:blipFill>
        <p:spPr>
          <a:xfrm>
            <a:off x="79665" y="130216"/>
            <a:ext cx="7470956" cy="2396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157AE2-1BED-2DFE-8C44-B34B949E43B1}"/>
              </a:ext>
            </a:extLst>
          </p:cNvPr>
          <p:cNvSpPr txBox="1"/>
          <p:nvPr/>
        </p:nvSpPr>
        <p:spPr>
          <a:xfrm>
            <a:off x="9528464" y="130216"/>
            <a:ext cx="258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July 25</a:t>
            </a:r>
            <a:r>
              <a:rPr lang="en-US" sz="3200" baseline="30000" dirty="0"/>
              <a:t>th</a:t>
            </a:r>
            <a:r>
              <a:rPr lang="en-US" sz="3200" dirty="0"/>
              <a:t>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85B89-4612-CB7A-2481-364664863C32}"/>
              </a:ext>
            </a:extLst>
          </p:cNvPr>
          <p:cNvSpPr txBox="1"/>
          <p:nvPr/>
        </p:nvSpPr>
        <p:spPr>
          <a:xfrm rot="19443160">
            <a:off x="405244" y="3221843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BB6DE-8C56-4C5D-951E-9304A6ECA64A}"/>
              </a:ext>
            </a:extLst>
          </p:cNvPr>
          <p:cNvSpPr txBox="1"/>
          <p:nvPr/>
        </p:nvSpPr>
        <p:spPr>
          <a:xfrm>
            <a:off x="8181349" y="2584775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4A543-15DD-C50D-949B-C6B5C2421F2F}"/>
              </a:ext>
            </a:extLst>
          </p:cNvPr>
          <p:cNvSpPr txBox="1"/>
          <p:nvPr/>
        </p:nvSpPr>
        <p:spPr>
          <a:xfrm>
            <a:off x="7173430" y="2599492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29E97-603E-1CAD-F169-3F4354CF28B9}"/>
              </a:ext>
            </a:extLst>
          </p:cNvPr>
          <p:cNvSpPr txBox="1"/>
          <p:nvPr/>
        </p:nvSpPr>
        <p:spPr>
          <a:xfrm rot="19443160">
            <a:off x="1342282" y="426492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6A019-2BAD-9F2F-53FE-DDC7C73624E0}"/>
              </a:ext>
            </a:extLst>
          </p:cNvPr>
          <p:cNvSpPr txBox="1"/>
          <p:nvPr/>
        </p:nvSpPr>
        <p:spPr>
          <a:xfrm>
            <a:off x="10760145" y="256307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0347B-FB15-723A-62F5-470C38737B41}"/>
              </a:ext>
            </a:extLst>
          </p:cNvPr>
          <p:cNvSpPr txBox="1"/>
          <p:nvPr/>
        </p:nvSpPr>
        <p:spPr>
          <a:xfrm>
            <a:off x="9752226" y="2577796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E978DB-19B8-C2BD-E2FE-A19F225F0FE7}"/>
              </a:ext>
            </a:extLst>
          </p:cNvPr>
          <p:cNvCxnSpPr/>
          <p:nvPr/>
        </p:nvCxnSpPr>
        <p:spPr>
          <a:xfrm flipH="1">
            <a:off x="820882" y="3564082"/>
            <a:ext cx="508969" cy="287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51D9A-799D-EDF7-9DC6-CD55CAAA1152}"/>
              </a:ext>
            </a:extLst>
          </p:cNvPr>
          <p:cNvCxnSpPr>
            <a:cxnSpLocks/>
          </p:cNvCxnSpPr>
          <p:nvPr/>
        </p:nvCxnSpPr>
        <p:spPr>
          <a:xfrm flipH="1" flipV="1">
            <a:off x="1542414" y="3922552"/>
            <a:ext cx="116820" cy="171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A18ECA-9165-D0E8-CF9A-3CCAF85B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" y="5015338"/>
            <a:ext cx="2821709" cy="17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13FF747-BE1C-E3EC-3D68-8C78CE87E72C}"/>
              </a:ext>
            </a:extLst>
          </p:cNvPr>
          <p:cNvSpPr txBox="1"/>
          <p:nvPr/>
        </p:nvSpPr>
        <p:spPr>
          <a:xfrm>
            <a:off x="8281555" y="714991"/>
            <a:ext cx="3595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drones crossed ~1hr from each other</a:t>
            </a:r>
          </a:p>
          <a:p>
            <a:endParaRPr lang="en-US" dirty="0"/>
          </a:p>
          <a:p>
            <a:r>
              <a:rPr lang="en-US" dirty="0"/>
              <a:t>Daytime front</a:t>
            </a:r>
          </a:p>
          <a:p>
            <a:endParaRPr lang="en-US" dirty="0"/>
          </a:p>
          <a:p>
            <a:r>
              <a:rPr lang="en-US" dirty="0"/>
              <a:t>Temperature front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E747F-2F2C-BD84-4209-91AB0C95F74A}"/>
                  </a:ext>
                </a:extLst>
              </p:cNvPr>
              <p:cNvSpPr txBox="1"/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SD1068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SD1069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SD1067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|=0.63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2E747F-2F2C-BD84-4209-91AB0C95F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blipFill>
                <a:blip r:embed="rId6"/>
                <a:stretch>
                  <a:fillRect l="-1980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66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ong line&#10;&#10;AI-generated content may be incorrect.">
            <a:extLst>
              <a:ext uri="{FF2B5EF4-FFF2-40B4-BE49-F238E27FC236}">
                <a16:creationId xmlns:a16="http://schemas.microsoft.com/office/drawing/2014/main" id="{FF554A91-61E0-3CCE-5427-02D8C885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46" y="1867365"/>
            <a:ext cx="5531893" cy="3151829"/>
          </a:xfrm>
          <a:prstGeom prst="rect">
            <a:avLst/>
          </a:prstGeo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6C66B7F0-F195-754B-145E-B014E565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" y="1867365"/>
            <a:ext cx="5531893" cy="31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4A33E-C71E-CDF3-5307-484782E66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map of a mountain range&#10;&#10;AI-generated content may be incorrect.">
            <a:extLst>
              <a:ext uri="{FF2B5EF4-FFF2-40B4-BE49-F238E27FC236}">
                <a16:creationId xmlns:a16="http://schemas.microsoft.com/office/drawing/2014/main" id="{4DF86F4D-9131-9FB3-6F7A-1947E2E5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23" y="2641723"/>
            <a:ext cx="3313618" cy="2487411"/>
          </a:xfrm>
          <a:prstGeom prst="rect">
            <a:avLst/>
          </a:prstGeom>
        </p:spPr>
      </p:pic>
      <p:pic>
        <p:nvPicPr>
          <p:cNvPr id="13" name="Picture 12" descr="A close-up of a red and blue sky&#10;&#10;AI-generated content may be incorrect.">
            <a:extLst>
              <a:ext uri="{FF2B5EF4-FFF2-40B4-BE49-F238E27FC236}">
                <a16:creationId xmlns:a16="http://schemas.microsoft.com/office/drawing/2014/main" id="{43B9BA3A-5719-259D-8A5A-7D560905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0" y="2555223"/>
            <a:ext cx="3162688" cy="2487411"/>
          </a:xfrm>
          <a:prstGeom prst="rect">
            <a:avLst/>
          </a:prstGeom>
        </p:spPr>
      </p:pic>
      <p:pic>
        <p:nvPicPr>
          <p:cNvPr id="11" name="Picture 10" descr="A red and blue cloud&#10;&#10;AI-generated content may be incorrect.">
            <a:extLst>
              <a:ext uri="{FF2B5EF4-FFF2-40B4-BE49-F238E27FC236}">
                <a16:creationId xmlns:a16="http://schemas.microsoft.com/office/drawing/2014/main" id="{A2DF9DBB-07EC-8C4E-61C9-986888A5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38"/>
          <a:stretch/>
        </p:blipFill>
        <p:spPr>
          <a:xfrm>
            <a:off x="127811" y="54121"/>
            <a:ext cx="7312457" cy="246186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3655C6-1E9F-E2AD-D573-1CC07D1D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" y="5042634"/>
            <a:ext cx="2821709" cy="17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map&#10;&#10;AI-generated content may be incorrect.">
            <a:extLst>
              <a:ext uri="{FF2B5EF4-FFF2-40B4-BE49-F238E27FC236}">
                <a16:creationId xmlns:a16="http://schemas.microsoft.com/office/drawing/2014/main" id="{8592F39B-02C7-29A0-417B-1EDC56EC53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283" b="36497"/>
          <a:stretch/>
        </p:blipFill>
        <p:spPr>
          <a:xfrm>
            <a:off x="7550621" y="263842"/>
            <a:ext cx="931143" cy="2252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C2590A-D44B-166A-3207-2D4901C32651}"/>
              </a:ext>
            </a:extLst>
          </p:cNvPr>
          <p:cNvSpPr txBox="1"/>
          <p:nvPr/>
        </p:nvSpPr>
        <p:spPr>
          <a:xfrm>
            <a:off x="9528464" y="130216"/>
            <a:ext cx="258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July 26</a:t>
            </a:r>
            <a:r>
              <a:rPr lang="en-US" sz="3200" baseline="30000" dirty="0"/>
              <a:t>th</a:t>
            </a:r>
            <a:r>
              <a:rPr lang="en-US" sz="3200" dirty="0"/>
              <a:t>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E3C30-CEBB-AB4A-C831-0C52C82E11C9}"/>
              </a:ext>
            </a:extLst>
          </p:cNvPr>
          <p:cNvSpPr txBox="1"/>
          <p:nvPr/>
        </p:nvSpPr>
        <p:spPr>
          <a:xfrm rot="19443160">
            <a:off x="405244" y="3221843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CA09A-D4A9-8977-F093-0FD59A99296F}"/>
              </a:ext>
            </a:extLst>
          </p:cNvPr>
          <p:cNvSpPr txBox="1"/>
          <p:nvPr/>
        </p:nvSpPr>
        <p:spPr>
          <a:xfrm>
            <a:off x="8181349" y="2584775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9D928-7931-C317-3CC1-E45B1CFB32E4}"/>
              </a:ext>
            </a:extLst>
          </p:cNvPr>
          <p:cNvSpPr txBox="1"/>
          <p:nvPr/>
        </p:nvSpPr>
        <p:spPr>
          <a:xfrm>
            <a:off x="7173430" y="2599492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F2B23-425A-1F0C-24A3-57EDCD64AB7F}"/>
              </a:ext>
            </a:extLst>
          </p:cNvPr>
          <p:cNvSpPr txBox="1"/>
          <p:nvPr/>
        </p:nvSpPr>
        <p:spPr>
          <a:xfrm rot="19443160">
            <a:off x="1342282" y="426492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9A6C0-AFA0-8B16-AB19-CA283CF2A8CE}"/>
              </a:ext>
            </a:extLst>
          </p:cNvPr>
          <p:cNvSpPr txBox="1"/>
          <p:nvPr/>
        </p:nvSpPr>
        <p:spPr>
          <a:xfrm>
            <a:off x="10760145" y="256307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56160-B8D3-56B9-ABCF-36AF8C257920}"/>
              </a:ext>
            </a:extLst>
          </p:cNvPr>
          <p:cNvSpPr txBox="1"/>
          <p:nvPr/>
        </p:nvSpPr>
        <p:spPr>
          <a:xfrm>
            <a:off x="9752226" y="2577796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023756-AB8C-3075-6FA5-ACBF033FE19A}"/>
              </a:ext>
            </a:extLst>
          </p:cNvPr>
          <p:cNvCxnSpPr>
            <a:cxnSpLocks/>
          </p:cNvCxnSpPr>
          <p:nvPr/>
        </p:nvCxnSpPr>
        <p:spPr>
          <a:xfrm flipH="1">
            <a:off x="727364" y="3564082"/>
            <a:ext cx="602487" cy="287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562303-6F4B-E039-0986-47C7BBD4E61A}"/>
              </a:ext>
            </a:extLst>
          </p:cNvPr>
          <p:cNvCxnSpPr>
            <a:cxnSpLocks/>
          </p:cNvCxnSpPr>
          <p:nvPr/>
        </p:nvCxnSpPr>
        <p:spPr>
          <a:xfrm flipH="1" flipV="1">
            <a:off x="1542414" y="3922552"/>
            <a:ext cx="116820" cy="171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8C8FD5-CD90-FA2C-4A14-2FE7A181E280}"/>
              </a:ext>
            </a:extLst>
          </p:cNvPr>
          <p:cNvSpPr txBox="1"/>
          <p:nvPr/>
        </p:nvSpPr>
        <p:spPr>
          <a:xfrm>
            <a:off x="8181349" y="714991"/>
            <a:ext cx="3695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drone crossing front a few hours later</a:t>
            </a:r>
          </a:p>
          <a:p>
            <a:endParaRPr lang="en-US" dirty="0"/>
          </a:p>
          <a:p>
            <a:r>
              <a:rPr lang="en-US" dirty="0"/>
              <a:t>Satellite shows strengthening over day</a:t>
            </a:r>
          </a:p>
          <a:p>
            <a:endParaRPr 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83429AB-D8E7-8770-1840-E8ED6A38D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135" y="2900195"/>
            <a:ext cx="5410200" cy="154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CDACD-759F-76BF-D51A-250B8F308DB5}"/>
                  </a:ext>
                </a:extLst>
              </p:cNvPr>
              <p:cNvSpPr txBox="1"/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SD1068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=0.68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SD1069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=0.60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SD1067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|=0.63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CDACD-759F-76BF-D51A-250B8F308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409" y="5324050"/>
                <a:ext cx="2553551" cy="1477328"/>
              </a:xfrm>
              <a:prstGeom prst="rect">
                <a:avLst/>
              </a:prstGeom>
              <a:blipFill>
                <a:blip r:embed="rId8"/>
                <a:stretch>
                  <a:fillRect l="-1980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84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lue line&#10;&#10;AI-generated content may be incorrect.">
            <a:extLst>
              <a:ext uri="{FF2B5EF4-FFF2-40B4-BE49-F238E27FC236}">
                <a16:creationId xmlns:a16="http://schemas.microsoft.com/office/drawing/2014/main" id="{F8498CEB-B9FE-3A1D-FCF2-25096AFB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55" y="1385723"/>
            <a:ext cx="7772400" cy="43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7760FA8E-C01F-6B9B-0ABB-75DE1062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0" y="221871"/>
            <a:ext cx="3721818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E82B01A-9AFF-0E0A-1E3C-BFA1F7CE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890" y="221871"/>
            <a:ext cx="3744104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1A5F49F-E517-1E61-8112-74D490002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6" y="2579160"/>
            <a:ext cx="3703989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D7CFCDBB-2879-C61F-3A95-65C07CCB3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0" y="4580474"/>
            <a:ext cx="3681702" cy="20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27A8BAB3-8DD8-26DC-FDAF-B54943D84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8" y="2579161"/>
            <a:ext cx="3735190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92160894-FDCE-6769-52BA-C3F9BDD8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05" y="4580475"/>
            <a:ext cx="3703989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F07850EF-AA4E-B0ED-B27A-4AD2031F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01" y="2579162"/>
            <a:ext cx="3721818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F91EE49F-0FA0-9F8F-6E78-3F8622B0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01" y="4655646"/>
            <a:ext cx="3721818" cy="20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2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D9299-09C7-CE67-AA66-53BC8B114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16B5-FEE1-4199-D419-EDF88CD5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1E14-F0FB-88DB-9391-0E8DA614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July 25-26 three drones crossed abrupt front on leading edge ~4hr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382608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6032-9EE7-B183-D27C-082C345C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ap&#10;&#10;AI-generated content may be incorrect.">
            <a:extLst>
              <a:ext uri="{FF2B5EF4-FFF2-40B4-BE49-F238E27FC236}">
                <a16:creationId xmlns:a16="http://schemas.microsoft.com/office/drawing/2014/main" id="{EED72853-9B9A-1F5A-276C-6C66F359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23" y="2638372"/>
            <a:ext cx="3662795" cy="2338124"/>
          </a:xfrm>
          <a:prstGeom prst="rect">
            <a:avLst/>
          </a:prstGeom>
        </p:spPr>
      </p:pic>
      <p:pic>
        <p:nvPicPr>
          <p:cNvPr id="8" name="Picture 7" descr="A map of the sun&#10;&#10;AI-generated content may be incorrect.">
            <a:extLst>
              <a:ext uri="{FF2B5EF4-FFF2-40B4-BE49-F238E27FC236}">
                <a16:creationId xmlns:a16="http://schemas.microsoft.com/office/drawing/2014/main" id="{9A913E5B-4DEE-FC2A-6C49-75C0AE3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" y="2505594"/>
            <a:ext cx="3662795" cy="2578471"/>
          </a:xfrm>
          <a:prstGeom prst="rect">
            <a:avLst/>
          </a:prstGeom>
        </p:spPr>
      </p:pic>
      <p:pic>
        <p:nvPicPr>
          <p:cNvPr id="5" name="Picture 4" descr="A close-up of a cloud&#10;&#10;AI-generated content may be incorrect.">
            <a:extLst>
              <a:ext uri="{FF2B5EF4-FFF2-40B4-BE49-F238E27FC236}">
                <a16:creationId xmlns:a16="http://schemas.microsoft.com/office/drawing/2014/main" id="{DBDB64A8-F21C-C665-BEBF-7E79C7F3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87"/>
            <a:ext cx="7772400" cy="2579221"/>
          </a:xfrm>
          <a:prstGeom prst="rect">
            <a:avLst/>
          </a:prstGeom>
        </p:spPr>
      </p:pic>
      <p:pic>
        <p:nvPicPr>
          <p:cNvPr id="3" name="Picture 2" descr="A close-up of a map&#10;&#10;AI-generated content may be incorrect.">
            <a:extLst>
              <a:ext uri="{FF2B5EF4-FFF2-40B4-BE49-F238E27FC236}">
                <a16:creationId xmlns:a16="http://schemas.microsoft.com/office/drawing/2014/main" id="{926DF86D-A79E-D17D-C6BD-87A63712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283" b="36497"/>
          <a:stretch/>
        </p:blipFill>
        <p:spPr>
          <a:xfrm>
            <a:off x="7550621" y="263842"/>
            <a:ext cx="931143" cy="2252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AE50A2-403C-E7FD-E66D-25223C70C5B9}"/>
              </a:ext>
            </a:extLst>
          </p:cNvPr>
          <p:cNvSpPr txBox="1"/>
          <p:nvPr/>
        </p:nvSpPr>
        <p:spPr>
          <a:xfrm>
            <a:off x="9528464" y="130216"/>
            <a:ext cx="258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Sep 18</a:t>
            </a:r>
            <a:r>
              <a:rPr lang="en-US" sz="3200" baseline="30000" dirty="0"/>
              <a:t>th</a:t>
            </a:r>
            <a:r>
              <a:rPr lang="en-US" sz="3200" dirty="0"/>
              <a:t> 2019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A6804-51C7-7970-C60E-9FDB37D5E6E4}"/>
              </a:ext>
            </a:extLst>
          </p:cNvPr>
          <p:cNvSpPr txBox="1"/>
          <p:nvPr/>
        </p:nvSpPr>
        <p:spPr>
          <a:xfrm>
            <a:off x="8181349" y="2584775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00786-4B08-105E-420B-C420099EBDA6}"/>
              </a:ext>
            </a:extLst>
          </p:cNvPr>
          <p:cNvSpPr txBox="1"/>
          <p:nvPr/>
        </p:nvSpPr>
        <p:spPr>
          <a:xfrm>
            <a:off x="7173430" y="2599492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1BF21-535F-794A-C8C2-B16E7B977D40}"/>
              </a:ext>
            </a:extLst>
          </p:cNvPr>
          <p:cNvSpPr txBox="1"/>
          <p:nvPr/>
        </p:nvSpPr>
        <p:spPr>
          <a:xfrm>
            <a:off x="10760145" y="2563079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1918EE-C73E-278B-ADE2-DDC99588C1C9}"/>
              </a:ext>
            </a:extLst>
          </p:cNvPr>
          <p:cNvSpPr txBox="1"/>
          <p:nvPr/>
        </p:nvSpPr>
        <p:spPr>
          <a:xfrm>
            <a:off x="9752226" y="2577796"/>
            <a:ext cx="1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08C7BE-F94F-4C5D-0BCF-4EF48B6E67E8}"/>
              </a:ext>
            </a:extLst>
          </p:cNvPr>
          <p:cNvCxnSpPr>
            <a:cxnSpLocks/>
          </p:cNvCxnSpPr>
          <p:nvPr/>
        </p:nvCxnSpPr>
        <p:spPr>
          <a:xfrm flipH="1">
            <a:off x="1766172" y="3027617"/>
            <a:ext cx="602487" cy="270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E62870-2698-9F3A-A678-00393D948B09}"/>
              </a:ext>
            </a:extLst>
          </p:cNvPr>
          <p:cNvCxnSpPr>
            <a:cxnSpLocks/>
          </p:cNvCxnSpPr>
          <p:nvPr/>
        </p:nvCxnSpPr>
        <p:spPr>
          <a:xfrm>
            <a:off x="1600200" y="3807434"/>
            <a:ext cx="417822" cy="105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0B3E2C-BD37-A66B-246C-F07F388B80A4}"/>
                  </a:ext>
                </a:extLst>
              </p:cNvPr>
              <p:cNvSpPr txBox="1"/>
              <p:nvPr/>
            </p:nvSpPr>
            <p:spPr>
              <a:xfrm>
                <a:off x="3665409" y="5324050"/>
                <a:ext cx="25535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SD1068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=1.25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0B3E2C-BD37-A66B-246C-F07F388B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409" y="5324050"/>
                <a:ext cx="2553551" cy="923330"/>
              </a:xfrm>
              <a:prstGeom prst="rect">
                <a:avLst/>
              </a:prstGeom>
              <a:blipFill>
                <a:blip r:embed="rId6"/>
                <a:stretch>
                  <a:fillRect l="-1980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C96CDBDD-B5DE-BA2A-F178-80DF36679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500" y="2888767"/>
            <a:ext cx="5651500" cy="1397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9989A26-CFF3-ED54-80E5-01E85D90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7" y="5084065"/>
            <a:ext cx="2673833" cy="16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1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71D8F669-7E29-8221-4FB7-8B5896CF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6019"/>
            <a:ext cx="7772400" cy="43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312</Words>
  <Application>Microsoft Macintosh PowerPoint</Application>
  <PresentationFormat>Widescreen</PresentationFormat>
  <Paragraphs>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Office Theme</vt:lpstr>
      <vt:lpstr>July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Katie Kohlman</dc:creator>
  <cp:lastModifiedBy>Katie Kohlman</cp:lastModifiedBy>
  <cp:revision>3</cp:revision>
  <dcterms:created xsi:type="dcterms:W3CDTF">2025-04-23T16:40:54Z</dcterms:created>
  <dcterms:modified xsi:type="dcterms:W3CDTF">2025-04-24T16:20:35Z</dcterms:modified>
</cp:coreProperties>
</file>